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069977281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5069977281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5069977281_1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5069977281_1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5069977281_1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5069977281_1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069977281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069977281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5069977281_1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5069977281_1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5069977281_1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5069977281_1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069977281_1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5069977281_1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069977281_1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069977281_1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5069977281_1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5069977281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490"/>
          </a:xfrm>
          <a:prstGeom prst="rect">
            <a:avLst/>
          </a:prstGeom>
          <a:noFill/>
          <a:ln>
            <a:noFill/>
          </a:ln>
        </p:spPr>
      </p:pic>
      <p:pic>
        <p:nvPicPr>
          <p:cNvPr id="11" name="Google Shape;11;p2"/>
          <p:cNvPicPr preferRelativeResize="0"/>
          <p:nvPr/>
        </p:nvPicPr>
        <p:blipFill>
          <a:blip r:embed="rId3">
            <a:alphaModFix/>
          </a:blip>
          <a:stretch>
            <a:fillRect/>
          </a:stretch>
        </p:blipFill>
        <p:spPr>
          <a:xfrm>
            <a:off x="548650" y="791075"/>
            <a:ext cx="454450" cy="463425"/>
          </a:xfrm>
          <a:prstGeom prst="rect">
            <a:avLst/>
          </a:prstGeom>
          <a:noFill/>
          <a:ln>
            <a:noFill/>
          </a:ln>
        </p:spPr>
      </p:pic>
      <p:sp>
        <p:nvSpPr>
          <p:cNvPr id="12" name="Google Shape;12;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3" name="Google Shape;13;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 name="Google Shape;14;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6" name="Google Shape;16;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17" name="Google Shape;17;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pic>
        <p:nvPicPr>
          <p:cNvPr id="18" name="Google Shape;18;p2"/>
          <p:cNvPicPr preferRelativeResize="0"/>
          <p:nvPr/>
        </p:nvPicPr>
        <p:blipFill>
          <a:blip r:embed="rId4">
            <a:alphaModFix/>
          </a:blip>
          <a:stretch>
            <a:fillRect/>
          </a:stretch>
        </p:blipFill>
        <p:spPr>
          <a:xfrm>
            <a:off x="463413" y="537975"/>
            <a:ext cx="624925" cy="343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7" name="Shape 67"/>
        <p:cNvGrpSpPr/>
        <p:nvPr/>
      </p:nvGrpSpPr>
      <p:grpSpPr>
        <a:xfrm>
          <a:off x="0" y="0"/>
          <a:ext cx="0" cy="0"/>
          <a:chOff x="0" y="0"/>
          <a:chExt cx="0" cy="0"/>
        </a:xfrm>
      </p:grpSpPr>
      <p:grpSp>
        <p:nvGrpSpPr>
          <p:cNvPr id="68" name="Google Shape;68;p11"/>
          <p:cNvGrpSpPr/>
          <p:nvPr/>
        </p:nvGrpSpPr>
        <p:grpSpPr>
          <a:xfrm>
            <a:off x="830392" y="4169130"/>
            <a:ext cx="745763" cy="45826"/>
            <a:chOff x="4580561" y="2589004"/>
            <a:chExt cx="1064464" cy="25200"/>
          </a:xfrm>
        </p:grpSpPr>
        <p:sp>
          <p:nvSpPr>
            <p:cNvPr id="69" name="Google Shape;6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2" name="Google Shape;72;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sp>
        <p:nvSpPr>
          <p:cNvPr id="74" name="Google Shape;74;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6" name="Google Shape;7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7" name="Google Shape;7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8" name="Google Shape;78;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79" name="Google Shape;79;p12"/>
          <p:cNvGrpSpPr/>
          <p:nvPr/>
        </p:nvGrpSpPr>
        <p:grpSpPr>
          <a:xfrm>
            <a:off x="830392" y="1191256"/>
            <a:ext cx="745763" cy="45826"/>
            <a:chOff x="4580561" y="2589004"/>
            <a:chExt cx="1064464" cy="25200"/>
          </a:xfrm>
        </p:grpSpPr>
        <p:sp>
          <p:nvSpPr>
            <p:cNvPr id="80" name="Google Shape;80;p12"/>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2"/>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 name="Shape 82"/>
        <p:cNvGrpSpPr/>
        <p:nvPr/>
      </p:nvGrpSpPr>
      <p:grpSpPr>
        <a:xfrm>
          <a:off x="0" y="0"/>
          <a:ext cx="0" cy="0"/>
          <a:chOff x="0" y="0"/>
          <a:chExt cx="0" cy="0"/>
        </a:xfrm>
      </p:grpSpPr>
      <p:sp>
        <p:nvSpPr>
          <p:cNvPr id="83" name="Google Shape;8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84" name="Google Shape;8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5" name="Shape 85"/>
        <p:cNvGrpSpPr/>
        <p:nvPr/>
      </p:nvGrpSpPr>
      <p:grpSpPr>
        <a:xfrm>
          <a:off x="0" y="0"/>
          <a:ext cx="0" cy="0"/>
          <a:chOff x="0" y="0"/>
          <a:chExt cx="0" cy="0"/>
        </a:xfrm>
      </p:grpSpPr>
      <p:grpSp>
        <p:nvGrpSpPr>
          <p:cNvPr id="86" name="Google Shape;86;p14"/>
          <p:cNvGrpSpPr/>
          <p:nvPr/>
        </p:nvGrpSpPr>
        <p:grpSpPr>
          <a:xfrm>
            <a:off x="830392" y="4169130"/>
            <a:ext cx="745763" cy="45826"/>
            <a:chOff x="4580561" y="2589004"/>
            <a:chExt cx="1064464" cy="25200"/>
          </a:xfrm>
        </p:grpSpPr>
        <p:sp>
          <p:nvSpPr>
            <p:cNvPr id="87" name="Google Shape;87;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0" name="Google Shape;90;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91" name="Google Shape;9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94" name="Shape 94"/>
        <p:cNvGrpSpPr/>
        <p:nvPr/>
      </p:nvGrpSpPr>
      <p:grpSpPr>
        <a:xfrm>
          <a:off x="0" y="0"/>
          <a:ext cx="0" cy="0"/>
          <a:chOff x="0" y="0"/>
          <a:chExt cx="0" cy="0"/>
        </a:xfrm>
      </p:grpSpPr>
      <p:sp>
        <p:nvSpPr>
          <p:cNvPr id="95" name="Google Shape;95;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96" name="Google Shape;96;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97" name="Google Shape;97;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98" name="Google Shape;98;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99" name="Google Shape;99;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00" name="Shape 100"/>
        <p:cNvGrpSpPr/>
        <p:nvPr/>
      </p:nvGrpSpPr>
      <p:grpSpPr>
        <a:xfrm>
          <a:off x="0" y="0"/>
          <a:ext cx="0" cy="0"/>
          <a:chOff x="0" y="0"/>
          <a:chExt cx="0" cy="0"/>
        </a:xfrm>
      </p:grpSpPr>
      <p:sp>
        <p:nvSpPr>
          <p:cNvPr id="101" name="Google Shape;10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2" name="Google Shape;102;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grpSp>
        <p:nvGrpSpPr>
          <p:cNvPr id="103" name="Google Shape;103;p17"/>
          <p:cNvGrpSpPr/>
          <p:nvPr/>
        </p:nvGrpSpPr>
        <p:grpSpPr>
          <a:xfrm>
            <a:off x="830392" y="657856"/>
            <a:ext cx="745763" cy="45826"/>
            <a:chOff x="4580561" y="2589004"/>
            <a:chExt cx="1064464" cy="25200"/>
          </a:xfrm>
        </p:grpSpPr>
        <p:sp>
          <p:nvSpPr>
            <p:cNvPr id="104" name="Google Shape;104;p17"/>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rgbClr val="000000"/>
        </a:solid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1" name="Google Shape;21;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2" name="Shape 22"/>
        <p:cNvGrpSpPr/>
        <p:nvPr/>
      </p:nvGrpSpPr>
      <p:grpSpPr>
        <a:xfrm>
          <a:off x="0" y="0"/>
          <a:ext cx="0" cy="0"/>
          <a:chOff x="0" y="0"/>
          <a:chExt cx="0" cy="0"/>
        </a:xfrm>
      </p:grpSpPr>
      <p:grpSp>
        <p:nvGrpSpPr>
          <p:cNvPr id="23" name="Google Shape;23;p4"/>
          <p:cNvGrpSpPr/>
          <p:nvPr/>
        </p:nvGrpSpPr>
        <p:grpSpPr>
          <a:xfrm>
            <a:off x="830392" y="657856"/>
            <a:ext cx="745763" cy="45826"/>
            <a:chOff x="4580561" y="2589004"/>
            <a:chExt cx="1064464" cy="25200"/>
          </a:xfrm>
        </p:grpSpPr>
        <p:sp>
          <p:nvSpPr>
            <p:cNvPr id="24" name="Google Shape;2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7" name="Google Shape;2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0" name="Google Shape;30;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1" name="Google Shape;31;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grpSp>
        <p:nvGrpSpPr>
          <p:cNvPr id="33" name="Google Shape;33;p5"/>
          <p:cNvGrpSpPr/>
          <p:nvPr/>
        </p:nvGrpSpPr>
        <p:grpSpPr>
          <a:xfrm>
            <a:off x="830392" y="6578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39" name="Shape 39"/>
        <p:cNvGrpSpPr/>
        <p:nvPr/>
      </p:nvGrpSpPr>
      <p:grpSpPr>
        <a:xfrm>
          <a:off x="0" y="0"/>
          <a:ext cx="0" cy="0"/>
          <a:chOff x="0" y="0"/>
          <a:chExt cx="0" cy="0"/>
        </a:xfrm>
      </p:grpSpPr>
      <p:sp>
        <p:nvSpPr>
          <p:cNvPr id="40" name="Google Shape;40;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1" name="Google Shape;41;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42" name="Shape 42"/>
        <p:cNvGrpSpPr/>
        <p:nvPr/>
      </p:nvGrpSpPr>
      <p:grpSpPr>
        <a:xfrm>
          <a:off x="0" y="0"/>
          <a:ext cx="0" cy="0"/>
          <a:chOff x="0" y="0"/>
          <a:chExt cx="0" cy="0"/>
        </a:xfrm>
      </p:grpSpPr>
      <p:pic>
        <p:nvPicPr>
          <p:cNvPr descr="shutterstock_31891705.jpg" id="43" name="Google Shape;43;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44" name="Google Shape;4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45" name="Google Shape;45;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8" name="Google Shape;48;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51" name="Google Shape;51;p8"/>
          <p:cNvGrpSpPr/>
          <p:nvPr/>
        </p:nvGrpSpPr>
        <p:grpSpPr>
          <a:xfrm>
            <a:off x="830392" y="657856"/>
            <a:ext cx="745763" cy="45826"/>
            <a:chOff x="4580561" y="2589004"/>
            <a:chExt cx="1064464" cy="25200"/>
          </a:xfrm>
        </p:grpSpPr>
        <p:sp>
          <p:nvSpPr>
            <p:cNvPr id="52" name="Google Shape;52;p8"/>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6" name="Google Shape;56;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57" name="Google Shape;57;p9"/>
          <p:cNvGrpSpPr/>
          <p:nvPr/>
        </p:nvGrpSpPr>
        <p:grpSpPr>
          <a:xfrm>
            <a:off x="830392" y="657856"/>
            <a:ext cx="745763" cy="45826"/>
            <a:chOff x="4580561" y="2589004"/>
            <a:chExt cx="1064464" cy="25200"/>
          </a:xfrm>
        </p:grpSpPr>
        <p:sp>
          <p:nvSpPr>
            <p:cNvPr id="58" name="Google Shape;58;p9"/>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2" name="Google Shape;62;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64" name="Google Shape;64;p10"/>
          <p:cNvGrpSpPr/>
          <p:nvPr/>
        </p:nvGrpSpPr>
        <p:grpSpPr>
          <a:xfrm>
            <a:off x="830392" y="657856"/>
            <a:ext cx="745763" cy="45826"/>
            <a:chOff x="4580561" y="2589004"/>
            <a:chExt cx="1064464" cy="25200"/>
          </a:xfrm>
        </p:grpSpPr>
        <p:sp>
          <p:nvSpPr>
            <p:cNvPr id="65" name="Google Shape;65;p10"/>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hyperlink" Target="https://filecoin.io/blog/posts/fvm-is-live-on-mainne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ctrTitle"/>
          </p:nvPr>
        </p:nvSpPr>
        <p:spPr>
          <a:xfrm>
            <a:off x="729450" y="1322450"/>
            <a:ext cx="8268300" cy="166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4400">
                <a:solidFill>
                  <a:schemeClr val="lt1"/>
                </a:solidFill>
              </a:rPr>
              <a:t>Chapter 13: </a:t>
            </a:r>
            <a:endParaRPr sz="4400">
              <a:solidFill>
                <a:schemeClr val="lt1"/>
              </a:solidFill>
            </a:endParaRPr>
          </a:p>
          <a:p>
            <a:pPr indent="0" lvl="0" marL="0" rtl="0" algn="l">
              <a:lnSpc>
                <a:spcPct val="115000"/>
              </a:lnSpc>
              <a:spcBef>
                <a:spcPts val="2400"/>
              </a:spcBef>
              <a:spcAft>
                <a:spcPts val="1000"/>
              </a:spcAft>
              <a:buNone/>
            </a:pPr>
            <a:r>
              <a:rPr lang="en-GB" sz="3400">
                <a:solidFill>
                  <a:schemeClr val="lt1"/>
                </a:solidFill>
              </a:rPr>
              <a:t>Filecoin Virtual Machine</a:t>
            </a:r>
            <a:endParaRPr sz="4400">
              <a:solidFill>
                <a:schemeClr val="lt1"/>
              </a:solidFill>
            </a:endParaRPr>
          </a:p>
        </p:txBody>
      </p:sp>
      <p:sp>
        <p:nvSpPr>
          <p:cNvPr id="111" name="Google Shape;111;p18"/>
          <p:cNvSpPr txBox="1"/>
          <p:nvPr>
            <p:ph idx="1" type="subTitle"/>
          </p:nvPr>
        </p:nvSpPr>
        <p:spPr>
          <a:xfrm>
            <a:off x="729450" y="3454050"/>
            <a:ext cx="4570200" cy="84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lt2"/>
                </a:solidFill>
              </a:rPr>
              <a:t>Content</a:t>
            </a:r>
            <a:r>
              <a:rPr lang="en-GB" sz="1800">
                <a:solidFill>
                  <a:schemeClr val="lt2"/>
                </a:solidFill>
              </a:rPr>
              <a:t> created by Brown Zhang</a:t>
            </a:r>
            <a:endParaRPr sz="1800">
              <a:solidFill>
                <a:schemeClr val="lt2"/>
              </a:solidFill>
            </a:endParaRPr>
          </a:p>
          <a:p>
            <a:pPr indent="0" lvl="0" marL="0" rtl="0" algn="l">
              <a:lnSpc>
                <a:spcPct val="115000"/>
              </a:lnSpc>
              <a:spcBef>
                <a:spcPts val="0"/>
              </a:spcBef>
              <a:spcAft>
                <a:spcPts val="0"/>
              </a:spcAft>
              <a:buNone/>
            </a:pPr>
            <a:r>
              <a:rPr lang="en-GB" sz="1800">
                <a:solidFill>
                  <a:schemeClr val="lt2"/>
                </a:solidFill>
              </a:rPr>
              <a:t>Researcher @ </a:t>
            </a:r>
            <a:r>
              <a:rPr lang="en-GB" sz="1800">
                <a:solidFill>
                  <a:schemeClr val="lt2"/>
                </a:solidFill>
              </a:rPr>
              <a:t>KEN Labs</a:t>
            </a:r>
            <a:endParaRPr sz="1800">
              <a:solidFill>
                <a:schemeClr val="lt2"/>
              </a:solidFill>
            </a:endParaRPr>
          </a:p>
        </p:txBody>
      </p:sp>
      <p:sp>
        <p:nvSpPr>
          <p:cNvPr id="112" name="Google Shape;112;p18"/>
          <p:cNvSpPr txBox="1"/>
          <p:nvPr/>
        </p:nvSpPr>
        <p:spPr>
          <a:xfrm>
            <a:off x="1030400" y="726325"/>
            <a:ext cx="326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rPr>
              <a:t>Beginners Guide to Filecoin</a:t>
            </a:r>
            <a:endParaRPr sz="1800">
              <a:solidFill>
                <a:schemeClr val="lt1"/>
              </a:solidFill>
            </a:endParaRPr>
          </a:p>
        </p:txBody>
      </p:sp>
      <p:pic>
        <p:nvPicPr>
          <p:cNvPr id="113" name="Google Shape;113;p18"/>
          <p:cNvPicPr preferRelativeResize="0"/>
          <p:nvPr/>
        </p:nvPicPr>
        <p:blipFill>
          <a:blip r:embed="rId3">
            <a:alphaModFix/>
          </a:blip>
          <a:stretch>
            <a:fillRect/>
          </a:stretch>
        </p:blipFill>
        <p:spPr>
          <a:xfrm>
            <a:off x="6423850" y="646813"/>
            <a:ext cx="531993" cy="541200"/>
          </a:xfrm>
          <a:prstGeom prst="rect">
            <a:avLst/>
          </a:prstGeom>
          <a:noFill/>
          <a:ln>
            <a:noFill/>
          </a:ln>
        </p:spPr>
      </p:pic>
      <p:pic>
        <p:nvPicPr>
          <p:cNvPr id="114" name="Google Shape;114;p18"/>
          <p:cNvPicPr preferRelativeResize="0"/>
          <p:nvPr/>
        </p:nvPicPr>
        <p:blipFill>
          <a:blip r:embed="rId4">
            <a:alphaModFix/>
          </a:blip>
          <a:stretch>
            <a:fillRect/>
          </a:stretch>
        </p:blipFill>
        <p:spPr>
          <a:xfrm>
            <a:off x="7068350" y="668050"/>
            <a:ext cx="500500" cy="498725"/>
          </a:xfrm>
          <a:prstGeom prst="rect">
            <a:avLst/>
          </a:prstGeom>
          <a:noFill/>
          <a:ln>
            <a:noFill/>
          </a:ln>
        </p:spPr>
      </p:pic>
      <p:pic>
        <p:nvPicPr>
          <p:cNvPr id="115" name="Google Shape;115;p18"/>
          <p:cNvPicPr preferRelativeResize="0"/>
          <p:nvPr/>
        </p:nvPicPr>
        <p:blipFill>
          <a:blip r:embed="rId5">
            <a:alphaModFix/>
          </a:blip>
          <a:stretch>
            <a:fillRect/>
          </a:stretch>
        </p:blipFill>
        <p:spPr>
          <a:xfrm>
            <a:off x="7681350" y="667175"/>
            <a:ext cx="500500" cy="500500"/>
          </a:xfrm>
          <a:prstGeom prst="rect">
            <a:avLst/>
          </a:prstGeom>
          <a:noFill/>
          <a:ln>
            <a:noFill/>
          </a:ln>
        </p:spPr>
      </p:pic>
      <p:pic>
        <p:nvPicPr>
          <p:cNvPr id="116" name="Google Shape;116;p18"/>
          <p:cNvPicPr preferRelativeResize="0"/>
          <p:nvPr/>
        </p:nvPicPr>
        <p:blipFill>
          <a:blip r:embed="rId6">
            <a:alphaModFix/>
          </a:blip>
          <a:stretch>
            <a:fillRect/>
          </a:stretch>
        </p:blipFill>
        <p:spPr>
          <a:xfrm>
            <a:off x="8294350" y="610600"/>
            <a:ext cx="576125" cy="577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7"/>
          <p:cNvPicPr preferRelativeResize="0"/>
          <p:nvPr/>
        </p:nvPicPr>
        <p:blipFill>
          <a:blip r:embed="rId3">
            <a:alphaModFix/>
          </a:blip>
          <a:stretch>
            <a:fillRect/>
          </a:stretch>
        </p:blipFill>
        <p:spPr>
          <a:xfrm>
            <a:off x="5146725" y="1742075"/>
            <a:ext cx="3997277" cy="2248450"/>
          </a:xfrm>
          <a:prstGeom prst="rect">
            <a:avLst/>
          </a:prstGeom>
          <a:noFill/>
          <a:ln>
            <a:noFill/>
          </a:ln>
        </p:spPr>
      </p:pic>
      <p:sp>
        <p:nvSpPr>
          <p:cNvPr id="182" name="Google Shape;182;p27"/>
          <p:cNvSpPr txBox="1"/>
          <p:nvPr/>
        </p:nvSpPr>
        <p:spPr>
          <a:xfrm>
            <a:off x="730725" y="785250"/>
            <a:ext cx="7052700" cy="10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600">
                <a:solidFill>
                  <a:srgbClr val="1A1A1A"/>
                </a:solidFill>
                <a:latin typeface="Raleway"/>
                <a:ea typeface="Raleway"/>
                <a:cs typeface="Raleway"/>
                <a:sym typeface="Raleway"/>
              </a:rPr>
              <a:t>Request for Startups</a:t>
            </a:r>
            <a:endParaRPr b="1" sz="2600">
              <a:solidFill>
                <a:srgbClr val="1A1A1A"/>
              </a:solidFill>
              <a:latin typeface="Raleway"/>
              <a:ea typeface="Raleway"/>
              <a:cs typeface="Raleway"/>
              <a:sym typeface="Raleway"/>
            </a:endParaRPr>
          </a:p>
        </p:txBody>
      </p:sp>
      <p:sp>
        <p:nvSpPr>
          <p:cNvPr id="183" name="Google Shape;183;p27"/>
          <p:cNvSpPr txBox="1"/>
          <p:nvPr/>
        </p:nvSpPr>
        <p:spPr>
          <a:xfrm>
            <a:off x="721225" y="1900725"/>
            <a:ext cx="3893400" cy="2089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1A1A1A"/>
              </a:buClr>
              <a:buSzPts val="1200"/>
              <a:buFont typeface="Arial"/>
              <a:buChar char="●"/>
            </a:pPr>
            <a:r>
              <a:rPr b="1" lang="en-GB" sz="1200">
                <a:solidFill>
                  <a:srgbClr val="1A1A1A"/>
                </a:solidFill>
              </a:rPr>
              <a:t>DataDAOs</a:t>
            </a:r>
            <a:endParaRPr b="1" sz="1200">
              <a:solidFill>
                <a:srgbClr val="1A1A1A"/>
              </a:solidFill>
            </a:endParaRPr>
          </a:p>
          <a:p>
            <a:pPr indent="-304800" lvl="0" marL="457200" rtl="0" algn="l">
              <a:lnSpc>
                <a:spcPct val="115000"/>
              </a:lnSpc>
              <a:spcBef>
                <a:spcPts val="0"/>
              </a:spcBef>
              <a:spcAft>
                <a:spcPts val="0"/>
              </a:spcAft>
              <a:buClr>
                <a:srgbClr val="1A1A1A"/>
              </a:buClr>
              <a:buSzPts val="1200"/>
              <a:buFont typeface="Arial"/>
              <a:buChar char="●"/>
            </a:pPr>
            <a:r>
              <a:rPr b="1" lang="en-GB" sz="1200">
                <a:solidFill>
                  <a:srgbClr val="1A1A1A"/>
                </a:solidFill>
              </a:rPr>
              <a:t>ML Model Storage and Augmentation</a:t>
            </a:r>
            <a:endParaRPr b="1" sz="1200">
              <a:solidFill>
                <a:srgbClr val="1A1A1A"/>
              </a:solidFill>
            </a:endParaRPr>
          </a:p>
          <a:p>
            <a:pPr indent="-304800" lvl="0" marL="457200" rtl="0" algn="l">
              <a:lnSpc>
                <a:spcPct val="115000"/>
              </a:lnSpc>
              <a:spcBef>
                <a:spcPts val="0"/>
              </a:spcBef>
              <a:spcAft>
                <a:spcPts val="0"/>
              </a:spcAft>
              <a:buClr>
                <a:srgbClr val="1A1A1A"/>
              </a:buClr>
              <a:buSzPts val="1200"/>
              <a:buFont typeface="Arial"/>
              <a:buChar char="●"/>
            </a:pPr>
            <a:r>
              <a:rPr b="1" lang="en-GB" sz="1200">
                <a:solidFill>
                  <a:srgbClr val="1A1A1A"/>
                </a:solidFill>
              </a:rPr>
              <a:t>Games</a:t>
            </a:r>
            <a:endParaRPr b="1" sz="1200">
              <a:solidFill>
                <a:srgbClr val="1A1A1A"/>
              </a:solidFill>
            </a:endParaRPr>
          </a:p>
          <a:p>
            <a:pPr indent="-304800" lvl="0" marL="457200" rtl="0" algn="l">
              <a:lnSpc>
                <a:spcPct val="115000"/>
              </a:lnSpc>
              <a:spcBef>
                <a:spcPts val="0"/>
              </a:spcBef>
              <a:spcAft>
                <a:spcPts val="0"/>
              </a:spcAft>
              <a:buClr>
                <a:srgbClr val="1A1A1A"/>
              </a:buClr>
              <a:buSzPts val="1200"/>
              <a:buFont typeface="Arial"/>
              <a:buChar char="●"/>
            </a:pPr>
            <a:r>
              <a:rPr b="1" lang="en-GB" sz="1200">
                <a:solidFill>
                  <a:srgbClr val="1A1A1A"/>
                </a:solidFill>
              </a:rPr>
              <a:t>Social</a:t>
            </a:r>
            <a:endParaRPr b="1" sz="1200">
              <a:solidFill>
                <a:srgbClr val="1A1A1A"/>
              </a:solidFill>
            </a:endParaRPr>
          </a:p>
          <a:p>
            <a:pPr indent="-304800" lvl="0" marL="457200" rtl="0" algn="l">
              <a:lnSpc>
                <a:spcPct val="115000"/>
              </a:lnSpc>
              <a:spcBef>
                <a:spcPts val="0"/>
              </a:spcBef>
              <a:spcAft>
                <a:spcPts val="0"/>
              </a:spcAft>
              <a:buClr>
                <a:srgbClr val="1A1A1A"/>
              </a:buClr>
              <a:buSzPts val="1200"/>
              <a:buFont typeface="Arial"/>
              <a:buChar char="●"/>
            </a:pPr>
            <a:r>
              <a:rPr b="1" lang="en-GB" sz="1200">
                <a:solidFill>
                  <a:srgbClr val="1A1A1A"/>
                </a:solidFill>
              </a:rPr>
              <a:t>Decentralized Science</a:t>
            </a:r>
            <a:endParaRPr b="1" sz="1200">
              <a:solidFill>
                <a:srgbClr val="1A1A1A"/>
              </a:solidFill>
            </a:endParaRPr>
          </a:p>
          <a:p>
            <a:pPr indent="-304800" lvl="0" marL="457200" rtl="0" algn="l">
              <a:lnSpc>
                <a:spcPct val="115000"/>
              </a:lnSpc>
              <a:spcBef>
                <a:spcPts val="0"/>
              </a:spcBef>
              <a:spcAft>
                <a:spcPts val="0"/>
              </a:spcAft>
              <a:buClr>
                <a:srgbClr val="1A1A1A"/>
              </a:buClr>
              <a:buSzPts val="1200"/>
              <a:buFont typeface="Arial"/>
              <a:buChar char="●"/>
            </a:pPr>
            <a:r>
              <a:rPr b="1" lang="en-GB" sz="1200">
                <a:solidFill>
                  <a:srgbClr val="1A1A1A"/>
                </a:solidFill>
              </a:rPr>
              <a:t>Perpetual Storage</a:t>
            </a:r>
            <a:endParaRPr b="1" sz="1200">
              <a:solidFill>
                <a:srgbClr val="1A1A1A"/>
              </a:solidFill>
            </a:endParaRPr>
          </a:p>
          <a:p>
            <a:pPr indent="-304800" lvl="0" marL="457200" rtl="0" algn="l">
              <a:lnSpc>
                <a:spcPct val="115000"/>
              </a:lnSpc>
              <a:spcBef>
                <a:spcPts val="0"/>
              </a:spcBef>
              <a:spcAft>
                <a:spcPts val="0"/>
              </a:spcAft>
              <a:buClr>
                <a:srgbClr val="1A1A1A"/>
              </a:buClr>
              <a:buSzPts val="1200"/>
              <a:buFont typeface="Arial"/>
              <a:buChar char="●"/>
            </a:pPr>
            <a:r>
              <a:rPr b="1" lang="en-GB" sz="1200">
                <a:solidFill>
                  <a:srgbClr val="1A1A1A"/>
                </a:solidFill>
              </a:rPr>
              <a:t>Storage Automation</a:t>
            </a:r>
            <a:endParaRPr b="1" sz="1200">
              <a:solidFill>
                <a:srgbClr val="1A1A1A"/>
              </a:solidFill>
            </a:endParaRPr>
          </a:p>
          <a:p>
            <a:pPr indent="-304800" lvl="0" marL="457200" rtl="0" algn="l">
              <a:lnSpc>
                <a:spcPct val="115000"/>
              </a:lnSpc>
              <a:spcBef>
                <a:spcPts val="0"/>
              </a:spcBef>
              <a:spcAft>
                <a:spcPts val="0"/>
              </a:spcAft>
              <a:buClr>
                <a:srgbClr val="1A1A1A"/>
              </a:buClr>
              <a:buSzPts val="1200"/>
              <a:buFont typeface="Arial"/>
              <a:buChar char="●"/>
            </a:pPr>
            <a:r>
              <a:rPr b="1" lang="en-GB" sz="1200">
                <a:solidFill>
                  <a:srgbClr val="1A1A1A"/>
                </a:solidFill>
              </a:rPr>
              <a:t>Decentralized Data Aggregator</a:t>
            </a:r>
            <a:endParaRPr b="1" sz="1200">
              <a:solidFill>
                <a:srgbClr val="1A1A1A"/>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87" name="Shape 187"/>
        <p:cNvGrpSpPr/>
        <p:nvPr/>
      </p:nvGrpSpPr>
      <p:grpSpPr>
        <a:xfrm>
          <a:off x="0" y="0"/>
          <a:ext cx="0" cy="0"/>
          <a:chOff x="0" y="0"/>
          <a:chExt cx="0" cy="0"/>
        </a:xfrm>
      </p:grpSpPr>
      <p:sp>
        <p:nvSpPr>
          <p:cNvPr id="188" name="Google Shape;188;p28"/>
          <p:cNvSpPr txBox="1"/>
          <p:nvPr>
            <p:ph type="title"/>
          </p:nvPr>
        </p:nvSpPr>
        <p:spPr>
          <a:xfrm>
            <a:off x="729450" y="7890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Conclusion</a:t>
            </a:r>
            <a:endParaRPr sz="2600"/>
          </a:p>
        </p:txBody>
      </p:sp>
      <p:sp>
        <p:nvSpPr>
          <p:cNvPr id="189" name="Google Shape;189;p28"/>
          <p:cNvSpPr txBox="1"/>
          <p:nvPr>
            <p:ph idx="4294967295" type="body"/>
          </p:nvPr>
        </p:nvSpPr>
        <p:spPr>
          <a:xfrm>
            <a:off x="721250" y="1431750"/>
            <a:ext cx="70320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FVM creates fertile ground for accelerated growth of the Filecoin ecosystem.</a:t>
            </a:r>
            <a:endParaRPr b="1" sz="1800">
              <a:solidFill>
                <a:srgbClr val="324044"/>
              </a:solidFill>
              <a:highlight>
                <a:srgbClr val="E9FAFF"/>
              </a:highlight>
              <a:latin typeface="Arial"/>
              <a:ea typeface="Arial"/>
              <a:cs typeface="Arial"/>
              <a:sym typeface="Aria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type="ctrTitle"/>
          </p:nvPr>
        </p:nvSpPr>
        <p:spPr>
          <a:xfrm>
            <a:off x="727950" y="2253700"/>
            <a:ext cx="7688100" cy="10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100">
                <a:solidFill>
                  <a:schemeClr val="lt1"/>
                </a:solidFill>
              </a:rPr>
              <a:t>Feedback is welcomed.</a:t>
            </a:r>
            <a:endParaRPr sz="3100">
              <a:solidFill>
                <a:schemeClr val="lt1"/>
              </a:solidFill>
            </a:endParaRPr>
          </a:p>
          <a:p>
            <a:pPr indent="0" lvl="0" marL="0" rtl="0" algn="ctr">
              <a:spcBef>
                <a:spcPts val="0"/>
              </a:spcBef>
              <a:spcAft>
                <a:spcPts val="0"/>
              </a:spcAft>
              <a:buNone/>
            </a:pPr>
            <a:r>
              <a:rPr lang="en-GB" sz="1100">
                <a:solidFill>
                  <a:schemeClr val="lt1"/>
                </a:solidFill>
              </a:rPr>
              <a:t>https://github.com/kenlabs/Beginners-Guide-to-Filecoin</a:t>
            </a:r>
            <a:endParaRPr sz="1100">
              <a:solidFill>
                <a:schemeClr val="lt1"/>
              </a:solidFill>
            </a:endParaRPr>
          </a:p>
        </p:txBody>
      </p:sp>
      <p:pic>
        <p:nvPicPr>
          <p:cNvPr id="195" name="Google Shape;195;p29"/>
          <p:cNvPicPr preferRelativeResize="0"/>
          <p:nvPr/>
        </p:nvPicPr>
        <p:blipFill>
          <a:blip r:embed="rId3">
            <a:alphaModFix/>
          </a:blip>
          <a:stretch>
            <a:fillRect/>
          </a:stretch>
        </p:blipFill>
        <p:spPr>
          <a:xfrm>
            <a:off x="4070360" y="1550680"/>
            <a:ext cx="689393" cy="703020"/>
          </a:xfrm>
          <a:prstGeom prst="rect">
            <a:avLst/>
          </a:prstGeom>
          <a:noFill/>
          <a:ln>
            <a:noFill/>
          </a:ln>
        </p:spPr>
      </p:pic>
      <p:pic>
        <p:nvPicPr>
          <p:cNvPr id="196" name="Google Shape;196;p29"/>
          <p:cNvPicPr preferRelativeResize="0"/>
          <p:nvPr/>
        </p:nvPicPr>
        <p:blipFill>
          <a:blip r:embed="rId4">
            <a:alphaModFix/>
          </a:blip>
          <a:stretch>
            <a:fillRect/>
          </a:stretch>
        </p:blipFill>
        <p:spPr>
          <a:xfrm>
            <a:off x="3941056" y="1166725"/>
            <a:ext cx="948000" cy="5218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5146751" y="1739002"/>
            <a:ext cx="3997248" cy="2248447"/>
          </a:xfrm>
          <a:prstGeom prst="rect">
            <a:avLst/>
          </a:prstGeom>
          <a:noFill/>
          <a:ln>
            <a:noFill/>
          </a:ln>
        </p:spPr>
      </p:pic>
      <p:sp>
        <p:nvSpPr>
          <p:cNvPr id="122" name="Google Shape;122;p19"/>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600">
                <a:solidFill>
                  <a:srgbClr val="1A1A1A"/>
                </a:solidFill>
                <a:latin typeface="Raleway"/>
                <a:ea typeface="Raleway"/>
                <a:cs typeface="Raleway"/>
                <a:sym typeface="Raleway"/>
              </a:rPr>
              <a:t>Introduction</a:t>
            </a:r>
            <a:endParaRPr b="1" sz="2600">
              <a:solidFill>
                <a:srgbClr val="1A1A1A"/>
              </a:solidFill>
              <a:latin typeface="Raleway"/>
              <a:ea typeface="Raleway"/>
              <a:cs typeface="Raleway"/>
              <a:sym typeface="Raleway"/>
            </a:endParaRPr>
          </a:p>
        </p:txBody>
      </p:sp>
      <p:sp>
        <p:nvSpPr>
          <p:cNvPr id="123" name="Google Shape;123;p19"/>
          <p:cNvSpPr txBox="1"/>
          <p:nvPr/>
        </p:nvSpPr>
        <p:spPr>
          <a:xfrm>
            <a:off x="721225" y="1900725"/>
            <a:ext cx="3893400" cy="20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100">
                <a:solidFill>
                  <a:srgbClr val="1D1D1F"/>
                </a:solidFill>
                <a:highlight>
                  <a:srgbClr val="FFFFFF"/>
                </a:highlight>
              </a:rPr>
              <a:t>The Filecoin network is blazing a trail as the go-to platform for storing and accessing NFTs, public good datasets, Web3, and Metaverse assets. It's not just a mere I/O layer of Web3 – Filecoin now has the potential to offer even more value by adding general </a:t>
            </a:r>
            <a:r>
              <a:rPr b="1" lang="en-GB" sz="1100">
                <a:solidFill>
                  <a:srgbClr val="1D1D1F"/>
                </a:solidFill>
                <a:highlight>
                  <a:srgbClr val="FFFFFF"/>
                </a:highlight>
              </a:rPr>
              <a:t>smart contract programmability</a:t>
            </a:r>
            <a:r>
              <a:rPr lang="en-GB" sz="1100">
                <a:solidFill>
                  <a:srgbClr val="1D1D1F"/>
                </a:solidFill>
                <a:highlight>
                  <a:srgbClr val="FFFFFF"/>
                </a:highlight>
              </a:rPr>
              <a:t>.</a:t>
            </a:r>
            <a:endParaRPr sz="1100">
              <a:solidFill>
                <a:srgbClr val="1D1D1F"/>
              </a:solidFill>
              <a:highlight>
                <a:srgbClr val="FFFFFF"/>
              </a:highlight>
            </a:endParaRPr>
          </a:p>
          <a:p>
            <a:pPr indent="0" lvl="0" marL="0" rtl="0" algn="l">
              <a:lnSpc>
                <a:spcPct val="150000"/>
              </a:lnSpc>
              <a:spcBef>
                <a:spcPts val="0"/>
              </a:spcBef>
              <a:spcAft>
                <a:spcPts val="0"/>
              </a:spcAft>
              <a:buNone/>
            </a:pPr>
            <a:r>
              <a:t/>
            </a:r>
            <a:endParaRPr sz="1100">
              <a:solidFill>
                <a:srgbClr val="1D1D1F"/>
              </a:solidFill>
              <a:highlight>
                <a:srgbClr val="FFFFFF"/>
              </a:highlight>
            </a:endParaRPr>
          </a:p>
          <a:p>
            <a:pPr indent="0" lvl="0" marL="0" rtl="0" algn="l">
              <a:lnSpc>
                <a:spcPct val="150000"/>
              </a:lnSpc>
              <a:spcBef>
                <a:spcPts val="0"/>
              </a:spcBef>
              <a:spcAft>
                <a:spcPts val="0"/>
              </a:spcAft>
              <a:buNone/>
            </a:pPr>
            <a:r>
              <a:rPr lang="en-GB" sz="1100">
                <a:solidFill>
                  <a:srgbClr val="1D1D1F"/>
                </a:solidFill>
                <a:highlight>
                  <a:srgbClr val="FFFFFF"/>
                </a:highlight>
              </a:rPr>
              <a:t>Officially launched on mainnet on March 14, the </a:t>
            </a:r>
            <a:r>
              <a:rPr b="1" lang="en-GB" sz="1100">
                <a:solidFill>
                  <a:srgbClr val="1D1D1F"/>
                </a:solidFill>
                <a:highlight>
                  <a:srgbClr val="FFFFFF"/>
                </a:highlight>
                <a:uFill>
                  <a:noFill/>
                </a:uFill>
                <a:hlinkClick r:id="rId4">
                  <a:extLst>
                    <a:ext uri="{A12FA001-AC4F-418D-AE19-62706E023703}">
                      <ahyp:hlinkClr val="tx"/>
                    </a:ext>
                  </a:extLst>
                </a:hlinkClick>
              </a:rPr>
              <a:t>Filecoin Virtual Machine</a:t>
            </a:r>
            <a:r>
              <a:rPr lang="en-GB" sz="1100">
                <a:solidFill>
                  <a:srgbClr val="1D1D1F"/>
                </a:solidFill>
                <a:highlight>
                  <a:srgbClr val="FFFFFF"/>
                </a:highlight>
              </a:rPr>
              <a:t> is set to become the core component of the next stage of the decentralized storage ecosystem's evolution.</a:t>
            </a:r>
            <a:endParaRPr sz="1100">
              <a:solidFill>
                <a:srgbClr val="1D1D1F"/>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0"/>
          <p:cNvPicPr preferRelativeResize="0"/>
          <p:nvPr/>
        </p:nvPicPr>
        <p:blipFill>
          <a:blip r:embed="rId3">
            <a:alphaModFix/>
          </a:blip>
          <a:stretch>
            <a:fillRect/>
          </a:stretch>
        </p:blipFill>
        <p:spPr>
          <a:xfrm>
            <a:off x="5146750" y="1739000"/>
            <a:ext cx="3997251" cy="2248451"/>
          </a:xfrm>
          <a:prstGeom prst="rect">
            <a:avLst/>
          </a:prstGeom>
          <a:noFill/>
          <a:ln>
            <a:noFill/>
          </a:ln>
        </p:spPr>
      </p:pic>
      <p:sp>
        <p:nvSpPr>
          <p:cNvPr id="129" name="Google Shape;129;p20"/>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600">
                <a:solidFill>
                  <a:srgbClr val="1A1A1A"/>
                </a:solidFill>
                <a:latin typeface="Raleway"/>
                <a:ea typeface="Raleway"/>
                <a:cs typeface="Raleway"/>
                <a:sym typeface="Raleway"/>
              </a:rPr>
              <a:t>The value of smart contracts</a:t>
            </a:r>
            <a:endParaRPr b="1" sz="2600">
              <a:solidFill>
                <a:srgbClr val="1A1A1A"/>
              </a:solidFill>
              <a:latin typeface="Raleway"/>
              <a:ea typeface="Raleway"/>
              <a:cs typeface="Raleway"/>
              <a:sym typeface="Raleway"/>
            </a:endParaRPr>
          </a:p>
        </p:txBody>
      </p:sp>
      <p:sp>
        <p:nvSpPr>
          <p:cNvPr id="130" name="Google Shape;130;p20"/>
          <p:cNvSpPr txBox="1"/>
          <p:nvPr/>
        </p:nvSpPr>
        <p:spPr>
          <a:xfrm>
            <a:off x="721225" y="1900725"/>
            <a:ext cx="3893400" cy="20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1A1A1A"/>
                </a:solidFill>
              </a:rPr>
              <a:t>FVM &amp; smart contracts: on-chain programmability</a:t>
            </a:r>
            <a:endParaRPr b="1" sz="1200">
              <a:solidFill>
                <a:srgbClr val="1A1A1A"/>
              </a:solidFill>
            </a:endParaRPr>
          </a:p>
          <a:p>
            <a:pPr indent="0" lvl="0" marL="0" rtl="0" algn="l">
              <a:lnSpc>
                <a:spcPct val="115000"/>
              </a:lnSpc>
              <a:spcBef>
                <a:spcPts val="0"/>
              </a:spcBef>
              <a:spcAft>
                <a:spcPts val="0"/>
              </a:spcAft>
              <a:buNone/>
            </a:pPr>
            <a:r>
              <a:rPr lang="en-GB" sz="1200">
                <a:solidFill>
                  <a:srgbClr val="1A1A1A"/>
                </a:solidFill>
              </a:rPr>
              <a:t>It enables developers to customize what the Filecoin network can do for its users besides storage and retrieval.Helping first-time developers to build — not with Filecoin, but rather on Filecoin as a platform.</a:t>
            </a:r>
            <a:endParaRPr sz="1200">
              <a:solidFill>
                <a:srgbClr val="1A1A1A"/>
              </a:solidFill>
            </a:endParaRPr>
          </a:p>
          <a:p>
            <a:pPr indent="0" lvl="0" marL="0" rtl="0" algn="l">
              <a:lnSpc>
                <a:spcPct val="115000"/>
              </a:lnSpc>
              <a:spcBef>
                <a:spcPts val="0"/>
              </a:spcBef>
              <a:spcAft>
                <a:spcPts val="0"/>
              </a:spcAft>
              <a:buNone/>
            </a:pPr>
            <a:r>
              <a:t/>
            </a:r>
            <a:endParaRPr sz="1200">
              <a:solidFill>
                <a:srgbClr val="1A1A1A"/>
              </a:solidFill>
            </a:endParaRPr>
          </a:p>
          <a:p>
            <a:pPr indent="0" lvl="0" marL="0" rtl="0" algn="l">
              <a:lnSpc>
                <a:spcPct val="115000"/>
              </a:lnSpc>
              <a:spcBef>
                <a:spcPts val="0"/>
              </a:spcBef>
              <a:spcAft>
                <a:spcPts val="0"/>
              </a:spcAft>
              <a:buNone/>
            </a:pPr>
            <a:r>
              <a:rPr b="1" lang="en-GB" sz="1200">
                <a:solidFill>
                  <a:srgbClr val="1A1A1A"/>
                </a:solidFill>
              </a:rPr>
              <a:t>Some applications:</a:t>
            </a:r>
            <a:r>
              <a:rPr lang="en-GB" sz="1200">
                <a:solidFill>
                  <a:srgbClr val="1A1A1A"/>
                </a:solidFill>
              </a:rPr>
              <a:t> Data DAOs, liquid staking, storage-collateralized lending, decentralized compute and a lot more are possible with FVM. </a:t>
            </a:r>
            <a:endParaRPr sz="1200">
              <a:solidFill>
                <a:srgbClr val="1A1A1A"/>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How FVM leads to responsible data preservation</a:t>
            </a:r>
            <a:endParaRPr b="1" sz="2600">
              <a:solidFill>
                <a:srgbClr val="1A1A1A"/>
              </a:solidFill>
              <a:latin typeface="Raleway"/>
              <a:ea typeface="Raleway"/>
              <a:cs typeface="Raleway"/>
              <a:sym typeface="Raleway"/>
            </a:endParaRPr>
          </a:p>
        </p:txBody>
      </p:sp>
      <p:sp>
        <p:nvSpPr>
          <p:cNvPr id="136" name="Google Shape;136;p21"/>
          <p:cNvSpPr/>
          <p:nvPr/>
        </p:nvSpPr>
        <p:spPr>
          <a:xfrm>
            <a:off x="1372215" y="2098625"/>
            <a:ext cx="328800" cy="328800"/>
          </a:xfrm>
          <a:prstGeom prst="ellipse">
            <a:avLst/>
          </a:prstGeom>
          <a:solidFill>
            <a:srgbClr val="008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37" name="Google Shape;137;p21"/>
          <p:cNvSpPr txBox="1"/>
          <p:nvPr/>
        </p:nvSpPr>
        <p:spPr>
          <a:xfrm>
            <a:off x="1819125" y="1990725"/>
            <a:ext cx="2438400" cy="10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1A1A1A"/>
                </a:solidFill>
                <a:latin typeface="Lato"/>
                <a:ea typeface="Lato"/>
                <a:cs typeface="Lato"/>
                <a:sym typeface="Lato"/>
              </a:rPr>
              <a:t>First: staking and loans.</a:t>
            </a:r>
            <a:endParaRPr b="1" sz="1100">
              <a:solidFill>
                <a:srgbClr val="1A1A1A"/>
              </a:solidFill>
              <a:latin typeface="Lato"/>
              <a:ea typeface="Lato"/>
              <a:cs typeface="Lato"/>
              <a:sym typeface="Lato"/>
            </a:endParaRPr>
          </a:p>
          <a:p>
            <a:pPr indent="0" lvl="0" marL="0" rtl="0" algn="l">
              <a:lnSpc>
                <a:spcPct val="115000"/>
              </a:lnSpc>
              <a:spcBef>
                <a:spcPts val="0"/>
              </a:spcBef>
              <a:spcAft>
                <a:spcPts val="0"/>
              </a:spcAft>
              <a:buNone/>
            </a:pPr>
            <a:r>
              <a:rPr lang="en-GB" sz="1100">
                <a:solidFill>
                  <a:srgbClr val="1A1A1A"/>
                </a:solidFill>
                <a:latin typeface="Lato"/>
                <a:ea typeface="Lato"/>
                <a:cs typeface="Lato"/>
                <a:sym typeface="Lato"/>
              </a:rPr>
              <a:t>providers access FIL,</a:t>
            </a:r>
            <a:r>
              <a:rPr lang="en-GB" sz="1350">
                <a:solidFill>
                  <a:srgbClr val="16161F"/>
                </a:solidFill>
                <a:highlight>
                  <a:srgbClr val="F5F6F7"/>
                </a:highlight>
                <a:latin typeface="Times New Roman"/>
                <a:ea typeface="Times New Roman"/>
                <a:cs typeface="Times New Roman"/>
                <a:sym typeface="Times New Roman"/>
              </a:rPr>
              <a:t> </a:t>
            </a:r>
            <a:r>
              <a:rPr lang="en-GB" sz="1100">
                <a:solidFill>
                  <a:srgbClr val="1A1A1A"/>
                </a:solidFill>
                <a:latin typeface="Lato"/>
                <a:ea typeface="Lato"/>
                <a:cs typeface="Lato"/>
                <a:sym typeface="Lato"/>
              </a:rPr>
              <a:t>reputation scores, automatically repaid.</a:t>
            </a:r>
            <a:endParaRPr sz="1100">
              <a:solidFill>
                <a:srgbClr val="1A1A1A"/>
              </a:solidFill>
              <a:latin typeface="Lato"/>
              <a:ea typeface="Lato"/>
              <a:cs typeface="Lato"/>
              <a:sym typeface="Lato"/>
            </a:endParaRPr>
          </a:p>
        </p:txBody>
      </p:sp>
      <p:sp>
        <p:nvSpPr>
          <p:cNvPr id="138" name="Google Shape;138;p21"/>
          <p:cNvSpPr/>
          <p:nvPr/>
        </p:nvSpPr>
        <p:spPr>
          <a:xfrm>
            <a:off x="1372215" y="3241625"/>
            <a:ext cx="328800" cy="328800"/>
          </a:xfrm>
          <a:prstGeom prst="ellipse">
            <a:avLst/>
          </a:prstGeom>
          <a:solidFill>
            <a:srgbClr val="008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39" name="Google Shape;139;p21"/>
          <p:cNvSpPr txBox="1"/>
          <p:nvPr/>
        </p:nvSpPr>
        <p:spPr>
          <a:xfrm>
            <a:off x="1819125" y="3133725"/>
            <a:ext cx="2438400" cy="10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1A1A1A"/>
                </a:solidFill>
                <a:latin typeface="Lato"/>
                <a:ea typeface="Lato"/>
                <a:cs typeface="Lato"/>
                <a:sym typeface="Lato"/>
              </a:rPr>
              <a:t>With FVM, </a:t>
            </a:r>
            <a:r>
              <a:rPr b="1" lang="en-GB" sz="1100">
                <a:solidFill>
                  <a:srgbClr val="1A1A1A"/>
                </a:solidFill>
                <a:latin typeface="Lato"/>
                <a:ea typeface="Lato"/>
                <a:cs typeface="Lato"/>
                <a:sym typeface="Lato"/>
              </a:rPr>
              <a:t>perpetual storage</a:t>
            </a:r>
            <a:r>
              <a:rPr lang="en-GB" sz="1100">
                <a:solidFill>
                  <a:srgbClr val="1A1A1A"/>
                </a:solidFill>
                <a:latin typeface="Lato"/>
                <a:ea typeface="Lato"/>
                <a:cs typeface="Lato"/>
                <a:sym typeface="Lato"/>
              </a:rPr>
              <a:t> becomes a simple smart contract on top of Filecoin's verifiable storage proofs.</a:t>
            </a:r>
            <a:endParaRPr sz="1100">
              <a:solidFill>
                <a:srgbClr val="1A1A1A"/>
              </a:solidFill>
              <a:latin typeface="Lato"/>
              <a:ea typeface="Lato"/>
              <a:cs typeface="Lato"/>
              <a:sym typeface="Lato"/>
            </a:endParaRPr>
          </a:p>
          <a:p>
            <a:pPr indent="0" lvl="0" marL="0" rtl="0" algn="l">
              <a:lnSpc>
                <a:spcPct val="115000"/>
              </a:lnSpc>
              <a:spcBef>
                <a:spcPts val="0"/>
              </a:spcBef>
              <a:spcAft>
                <a:spcPts val="0"/>
              </a:spcAft>
              <a:buNone/>
            </a:pPr>
            <a:r>
              <a:t/>
            </a:r>
            <a:endParaRPr sz="1100">
              <a:solidFill>
                <a:srgbClr val="1A1A1A"/>
              </a:solidFill>
              <a:latin typeface="Lato"/>
              <a:ea typeface="Lato"/>
              <a:cs typeface="Lato"/>
              <a:sym typeface="Lato"/>
            </a:endParaRPr>
          </a:p>
        </p:txBody>
      </p:sp>
      <p:sp>
        <p:nvSpPr>
          <p:cNvPr id="140" name="Google Shape;140;p21"/>
          <p:cNvSpPr/>
          <p:nvPr/>
        </p:nvSpPr>
        <p:spPr>
          <a:xfrm>
            <a:off x="5106015" y="2098625"/>
            <a:ext cx="328800" cy="328800"/>
          </a:xfrm>
          <a:prstGeom prst="ellipse">
            <a:avLst/>
          </a:prstGeom>
          <a:solidFill>
            <a:srgbClr val="008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141" name="Google Shape;141;p21"/>
          <p:cNvSpPr txBox="1"/>
          <p:nvPr/>
        </p:nvSpPr>
        <p:spPr>
          <a:xfrm>
            <a:off x="5552925" y="1990725"/>
            <a:ext cx="2438400" cy="10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1A1A1A"/>
                </a:solidFill>
                <a:latin typeface="Lato"/>
                <a:ea typeface="Lato"/>
                <a:cs typeface="Lato"/>
                <a:sym typeface="Lato"/>
              </a:rPr>
              <a:t>FVM unlocks new </a:t>
            </a:r>
            <a:r>
              <a:rPr b="1" lang="en-GB" sz="1100">
                <a:solidFill>
                  <a:srgbClr val="1A1A1A"/>
                </a:solidFill>
                <a:latin typeface="Lato"/>
                <a:ea typeface="Lato"/>
                <a:cs typeface="Lato"/>
                <a:sym typeface="Lato"/>
              </a:rPr>
              <a:t>programmable storage tools</a:t>
            </a:r>
            <a:r>
              <a:rPr lang="en-GB" sz="1100">
                <a:solidFill>
                  <a:srgbClr val="1A1A1A"/>
                </a:solidFill>
                <a:latin typeface="Lato"/>
                <a:ea typeface="Lato"/>
                <a:cs typeface="Lato"/>
                <a:sym typeface="Lato"/>
              </a:rPr>
              <a:t> that can offer multi-protocol storage retrieval, assurance contracts, data bounties, and many more.</a:t>
            </a:r>
            <a:endParaRPr sz="1100">
              <a:solidFill>
                <a:srgbClr val="1A1A1A"/>
              </a:solidFill>
              <a:latin typeface="Lato"/>
              <a:ea typeface="Lato"/>
              <a:cs typeface="Lato"/>
              <a:sym typeface="Lato"/>
            </a:endParaRPr>
          </a:p>
        </p:txBody>
      </p:sp>
      <p:sp>
        <p:nvSpPr>
          <p:cNvPr id="142" name="Google Shape;142;p21"/>
          <p:cNvSpPr/>
          <p:nvPr/>
        </p:nvSpPr>
        <p:spPr>
          <a:xfrm>
            <a:off x="5106015" y="3241625"/>
            <a:ext cx="328800" cy="328800"/>
          </a:xfrm>
          <a:prstGeom prst="ellipse">
            <a:avLst/>
          </a:prstGeom>
          <a:solidFill>
            <a:srgbClr val="008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143" name="Google Shape;143;p21"/>
          <p:cNvSpPr txBox="1"/>
          <p:nvPr/>
        </p:nvSpPr>
        <p:spPr>
          <a:xfrm>
            <a:off x="5552925" y="3133725"/>
            <a:ext cx="2438400" cy="10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1A1A1A"/>
                </a:solidFill>
                <a:latin typeface="Lato"/>
                <a:ea typeface="Lato"/>
                <a:cs typeface="Lato"/>
                <a:sym typeface="Lato"/>
              </a:rPr>
              <a:t>FVM is also unlocking a new way for the </a:t>
            </a:r>
            <a:r>
              <a:rPr b="1" lang="en-GB" sz="1100">
                <a:solidFill>
                  <a:srgbClr val="1A1A1A"/>
                </a:solidFill>
                <a:latin typeface="Lato"/>
                <a:ea typeface="Lato"/>
                <a:cs typeface="Lato"/>
                <a:sym typeface="Lato"/>
              </a:rPr>
              <a:t>Filecoin ecosystem</a:t>
            </a:r>
            <a:r>
              <a:rPr lang="en-GB" sz="1100">
                <a:solidFill>
                  <a:srgbClr val="1A1A1A"/>
                </a:solidFill>
                <a:latin typeface="Lato"/>
                <a:ea typeface="Lato"/>
                <a:cs typeface="Lato"/>
                <a:sym typeface="Lato"/>
              </a:rPr>
              <a:t> to monetize and coordinate. </a:t>
            </a:r>
            <a:endParaRPr sz="1100">
              <a:solidFill>
                <a:srgbClr val="1A1A1A"/>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2"/>
          <p:cNvPicPr preferRelativeResize="0"/>
          <p:nvPr/>
        </p:nvPicPr>
        <p:blipFill>
          <a:blip r:embed="rId3">
            <a:alphaModFix/>
          </a:blip>
          <a:stretch>
            <a:fillRect/>
          </a:stretch>
        </p:blipFill>
        <p:spPr>
          <a:xfrm>
            <a:off x="5146750" y="1739000"/>
            <a:ext cx="3997251" cy="2248451"/>
          </a:xfrm>
          <a:prstGeom prst="rect">
            <a:avLst/>
          </a:prstGeom>
          <a:noFill/>
          <a:ln>
            <a:noFill/>
          </a:ln>
        </p:spPr>
      </p:pic>
      <p:sp>
        <p:nvSpPr>
          <p:cNvPr id="149" name="Google Shape;149;p22"/>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600">
                <a:solidFill>
                  <a:srgbClr val="1A1A1A"/>
                </a:solidFill>
                <a:latin typeface="Raleway"/>
                <a:ea typeface="Raleway"/>
                <a:cs typeface="Raleway"/>
                <a:sym typeface="Raleway"/>
              </a:rPr>
              <a:t>New tools governing data access</a:t>
            </a:r>
            <a:endParaRPr b="1" sz="2600">
              <a:solidFill>
                <a:srgbClr val="1A1A1A"/>
              </a:solidFill>
              <a:latin typeface="Raleway"/>
              <a:ea typeface="Raleway"/>
              <a:cs typeface="Raleway"/>
              <a:sym typeface="Raleway"/>
            </a:endParaRPr>
          </a:p>
        </p:txBody>
      </p:sp>
      <p:sp>
        <p:nvSpPr>
          <p:cNvPr id="150" name="Google Shape;150;p22"/>
          <p:cNvSpPr txBox="1"/>
          <p:nvPr/>
        </p:nvSpPr>
        <p:spPr>
          <a:xfrm>
            <a:off x="721225" y="1900725"/>
            <a:ext cx="3893400" cy="20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1A1A1A"/>
                </a:solidFill>
              </a:rPr>
              <a:t>Governing data access:</a:t>
            </a:r>
            <a:endParaRPr sz="1200">
              <a:solidFill>
                <a:srgbClr val="1A1A1A"/>
              </a:solidFill>
            </a:endParaRPr>
          </a:p>
          <a:p>
            <a:pPr indent="-304800" lvl="0" marL="457200" rtl="0" algn="l">
              <a:lnSpc>
                <a:spcPct val="115000"/>
              </a:lnSpc>
              <a:spcBef>
                <a:spcPts val="0"/>
              </a:spcBef>
              <a:spcAft>
                <a:spcPts val="0"/>
              </a:spcAft>
              <a:buClr>
                <a:srgbClr val="1A1A1A"/>
              </a:buClr>
              <a:buSzPts val="1200"/>
              <a:buFont typeface="Arial"/>
              <a:buChar char="●"/>
            </a:pPr>
            <a:r>
              <a:rPr lang="en-GB" sz="1200">
                <a:solidFill>
                  <a:srgbClr val="1A1A1A"/>
                </a:solidFill>
              </a:rPr>
              <a:t>Data access controls</a:t>
            </a:r>
            <a:endParaRPr sz="1200">
              <a:solidFill>
                <a:srgbClr val="1A1A1A"/>
              </a:solidFill>
            </a:endParaRPr>
          </a:p>
          <a:p>
            <a:pPr indent="-304800" lvl="0" marL="457200" rtl="0" algn="l">
              <a:lnSpc>
                <a:spcPct val="115000"/>
              </a:lnSpc>
              <a:spcBef>
                <a:spcPts val="0"/>
              </a:spcBef>
              <a:spcAft>
                <a:spcPts val="0"/>
              </a:spcAft>
              <a:buClr>
                <a:srgbClr val="1A1A1A"/>
              </a:buClr>
              <a:buSzPts val="1200"/>
              <a:buFont typeface="Arial"/>
              <a:buChar char="●"/>
            </a:pPr>
            <a:r>
              <a:rPr lang="en-GB" sz="1200">
                <a:solidFill>
                  <a:srgbClr val="1A1A1A"/>
                </a:solidFill>
              </a:rPr>
              <a:t>a group of individuals or organizations to curate and preserve a collection of data</a:t>
            </a:r>
            <a:endParaRPr sz="1200">
              <a:solidFill>
                <a:srgbClr val="1A1A1A"/>
              </a:solidFill>
            </a:endParaRPr>
          </a:p>
          <a:p>
            <a:pPr indent="-304800" lvl="0" marL="457200" rtl="0" algn="l">
              <a:lnSpc>
                <a:spcPct val="115000"/>
              </a:lnSpc>
              <a:spcBef>
                <a:spcPts val="0"/>
              </a:spcBef>
              <a:spcAft>
                <a:spcPts val="0"/>
              </a:spcAft>
              <a:buClr>
                <a:srgbClr val="1A1A1A"/>
              </a:buClr>
              <a:buSzPts val="1200"/>
              <a:buFont typeface="Arial"/>
              <a:buChar char="●"/>
            </a:pPr>
            <a:r>
              <a:rPr lang="en-GB" sz="1200">
                <a:solidFill>
                  <a:srgbClr val="1A1A1A"/>
                </a:solidFill>
              </a:rPr>
              <a:t>program your own smart contract.</a:t>
            </a:r>
            <a:endParaRPr sz="1200">
              <a:solidFill>
                <a:srgbClr val="1A1A1A"/>
              </a:solidFill>
            </a:endParaRPr>
          </a:p>
          <a:p>
            <a:pPr indent="0" lvl="0" marL="0" rtl="0" algn="l">
              <a:lnSpc>
                <a:spcPct val="115000"/>
              </a:lnSpc>
              <a:spcBef>
                <a:spcPts val="0"/>
              </a:spcBef>
              <a:spcAft>
                <a:spcPts val="0"/>
              </a:spcAft>
              <a:buNone/>
            </a:pPr>
            <a:r>
              <a:t/>
            </a:r>
            <a:endParaRPr b="1" sz="1200">
              <a:solidFill>
                <a:srgbClr val="1A1A1A"/>
              </a:solidFill>
            </a:endParaRPr>
          </a:p>
          <a:p>
            <a:pPr indent="0" lvl="0" marL="0" rtl="0" algn="l">
              <a:lnSpc>
                <a:spcPct val="115000"/>
              </a:lnSpc>
              <a:spcBef>
                <a:spcPts val="0"/>
              </a:spcBef>
              <a:spcAft>
                <a:spcPts val="0"/>
              </a:spcAft>
              <a:buNone/>
            </a:pPr>
            <a:r>
              <a:t/>
            </a:r>
            <a:endParaRPr b="1" sz="1200">
              <a:solidFill>
                <a:srgbClr val="1A1A1A"/>
              </a:solidFill>
            </a:endParaRPr>
          </a:p>
          <a:p>
            <a:pPr indent="0" lvl="0" marL="0" rtl="0" algn="l">
              <a:lnSpc>
                <a:spcPct val="115000"/>
              </a:lnSpc>
              <a:spcBef>
                <a:spcPts val="0"/>
              </a:spcBef>
              <a:spcAft>
                <a:spcPts val="0"/>
              </a:spcAft>
              <a:buNone/>
            </a:pPr>
            <a:r>
              <a:rPr b="1" lang="en-GB" sz="1200">
                <a:solidFill>
                  <a:srgbClr val="1A1A1A"/>
                </a:solidFill>
              </a:rPr>
              <a:t>To unlock compute over data stored in Filecoin to enable web-scale applications.</a:t>
            </a:r>
            <a:endParaRPr b="1" sz="1200">
              <a:solidFill>
                <a:srgbClr val="1A1A1A"/>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600">
                <a:solidFill>
                  <a:srgbClr val="1A1A1A"/>
                </a:solidFill>
                <a:latin typeface="Raleway"/>
                <a:ea typeface="Raleway"/>
                <a:cs typeface="Raleway"/>
                <a:sym typeface="Raleway"/>
              </a:rPr>
              <a:t>A new approach to architecture, developer experience and community growth</a:t>
            </a:r>
            <a:endParaRPr b="1" sz="2600">
              <a:solidFill>
                <a:srgbClr val="1A1A1A"/>
              </a:solidFill>
              <a:latin typeface="Raleway"/>
              <a:ea typeface="Raleway"/>
              <a:cs typeface="Raleway"/>
              <a:sym typeface="Raleway"/>
            </a:endParaRPr>
          </a:p>
        </p:txBody>
      </p:sp>
      <p:sp>
        <p:nvSpPr>
          <p:cNvPr id="156" name="Google Shape;156;p23"/>
          <p:cNvSpPr txBox="1"/>
          <p:nvPr/>
        </p:nvSpPr>
        <p:spPr>
          <a:xfrm>
            <a:off x="721225" y="1900725"/>
            <a:ext cx="7781700" cy="20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1A1A1A"/>
                </a:solidFill>
              </a:rPr>
              <a:t>Architecture:</a:t>
            </a:r>
            <a:r>
              <a:rPr lang="en-GB" sz="1200">
                <a:solidFill>
                  <a:srgbClr val="1A1A1A"/>
                </a:solidFill>
              </a:rPr>
              <a:t> We envisioned a system that could host multiple runtimes and serve as a seamless conductor between them.</a:t>
            </a:r>
            <a:endParaRPr sz="1200">
              <a:solidFill>
                <a:srgbClr val="1A1A1A"/>
              </a:solidFill>
            </a:endParaRPr>
          </a:p>
          <a:p>
            <a:pPr indent="0" lvl="0" marL="0" rtl="0" algn="l">
              <a:lnSpc>
                <a:spcPct val="115000"/>
              </a:lnSpc>
              <a:spcBef>
                <a:spcPts val="0"/>
              </a:spcBef>
              <a:spcAft>
                <a:spcPts val="0"/>
              </a:spcAft>
              <a:buNone/>
            </a:pPr>
            <a:r>
              <a:rPr b="1" lang="en-GB" sz="1200">
                <a:solidFill>
                  <a:srgbClr val="1A1A1A"/>
                </a:solidFill>
              </a:rPr>
              <a:t>Developer experience:  </a:t>
            </a:r>
            <a:endParaRPr b="1" sz="1200">
              <a:solidFill>
                <a:srgbClr val="1A1A1A"/>
              </a:solidFill>
            </a:endParaRPr>
          </a:p>
          <a:p>
            <a:pPr indent="0" lvl="0" marL="0" rtl="0" algn="l">
              <a:lnSpc>
                <a:spcPct val="115000"/>
              </a:lnSpc>
              <a:spcBef>
                <a:spcPts val="0"/>
              </a:spcBef>
              <a:spcAft>
                <a:spcPts val="0"/>
              </a:spcAft>
              <a:buNone/>
            </a:pPr>
            <a:r>
              <a:rPr lang="en-GB" sz="1200">
                <a:solidFill>
                  <a:srgbClr val="1A1A1A"/>
                </a:solidFill>
              </a:rPr>
              <a:t>What we're trying to build – whether FVM is a multi-runtime environment such that these runtimes are developing – we'll be able to host them on the FVM and give them seamless access to storage.</a:t>
            </a:r>
            <a:endParaRPr sz="1200">
              <a:solidFill>
                <a:srgbClr val="1A1A1A"/>
              </a:solidFill>
            </a:endParaRPr>
          </a:p>
          <a:p>
            <a:pPr indent="0" lvl="0" marL="0" rtl="0" algn="l">
              <a:lnSpc>
                <a:spcPct val="115000"/>
              </a:lnSpc>
              <a:spcBef>
                <a:spcPts val="0"/>
              </a:spcBef>
              <a:spcAft>
                <a:spcPts val="0"/>
              </a:spcAft>
              <a:buNone/>
            </a:pPr>
            <a:r>
              <a:t/>
            </a:r>
            <a:endParaRPr sz="1200">
              <a:solidFill>
                <a:srgbClr val="1A1A1A"/>
              </a:solidFill>
            </a:endParaRPr>
          </a:p>
          <a:p>
            <a:pPr indent="0" lvl="0" marL="0" rtl="0" algn="l">
              <a:lnSpc>
                <a:spcPct val="115000"/>
              </a:lnSpc>
              <a:spcBef>
                <a:spcPts val="0"/>
              </a:spcBef>
              <a:spcAft>
                <a:spcPts val="0"/>
              </a:spcAft>
              <a:buNone/>
            </a:pPr>
            <a:r>
              <a:rPr lang="en-GB" sz="1200">
                <a:solidFill>
                  <a:srgbClr val="1A1A1A"/>
                </a:solidFill>
              </a:rPr>
              <a:t>On the other hand, we also drew inspiration from the Linux kernel itself, like isolation, how we manage and map memory, the environment storage abstractions and the way that workloads, programs and smart contracts are able to access those through syscalls.</a:t>
            </a:r>
            <a:endParaRPr sz="1200">
              <a:solidFill>
                <a:srgbClr val="1A1A1A"/>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nvSpPr>
        <p:spPr>
          <a:xfrm>
            <a:off x="730725" y="785250"/>
            <a:ext cx="7052700" cy="10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600">
                <a:solidFill>
                  <a:srgbClr val="1A1A1A"/>
                </a:solidFill>
                <a:latin typeface="Raleway"/>
                <a:ea typeface="Raleway"/>
                <a:cs typeface="Raleway"/>
                <a:sym typeface="Raleway"/>
              </a:rPr>
              <a:t>A deeper dive into the technical architecture of FVM</a:t>
            </a:r>
            <a:endParaRPr b="1" sz="2600">
              <a:solidFill>
                <a:srgbClr val="1A1A1A"/>
              </a:solidFill>
              <a:latin typeface="Raleway"/>
              <a:ea typeface="Raleway"/>
              <a:cs typeface="Raleway"/>
              <a:sym typeface="Raleway"/>
            </a:endParaRPr>
          </a:p>
        </p:txBody>
      </p:sp>
      <p:sp>
        <p:nvSpPr>
          <p:cNvPr id="162" name="Google Shape;162;p24"/>
          <p:cNvSpPr txBox="1"/>
          <p:nvPr/>
        </p:nvSpPr>
        <p:spPr>
          <a:xfrm>
            <a:off x="721225" y="1900725"/>
            <a:ext cx="7781700" cy="2089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1A1A1A"/>
              </a:buClr>
              <a:buSzPts val="1200"/>
              <a:buFont typeface="Arial"/>
              <a:buChar char="●"/>
            </a:pPr>
            <a:r>
              <a:rPr lang="en-GB" sz="1200">
                <a:solidFill>
                  <a:srgbClr val="1A1A1A"/>
                </a:solidFill>
              </a:rPr>
              <a:t>FVM is based on </a:t>
            </a:r>
            <a:r>
              <a:rPr b="1" lang="en-GB" sz="1200">
                <a:solidFill>
                  <a:srgbClr val="1A1A1A"/>
                </a:solidFill>
              </a:rPr>
              <a:t>WebAssembly</a:t>
            </a:r>
            <a:r>
              <a:rPr lang="en-GB" sz="1200">
                <a:solidFill>
                  <a:srgbClr val="1A1A1A"/>
                </a:solidFill>
              </a:rPr>
              <a:t>.Using </a:t>
            </a:r>
            <a:r>
              <a:rPr b="1" lang="en-GB" sz="1200">
                <a:solidFill>
                  <a:srgbClr val="1A1A1A"/>
                </a:solidFill>
              </a:rPr>
              <a:t>Wasmtime</a:t>
            </a:r>
            <a:r>
              <a:rPr lang="en-GB" sz="1200">
                <a:solidFill>
                  <a:srgbClr val="1A1A1A"/>
                </a:solidFill>
              </a:rPr>
              <a:t> from the Bytecode Alliance in reference implementation of the FVM. </a:t>
            </a:r>
            <a:endParaRPr sz="1200">
              <a:solidFill>
                <a:srgbClr val="1A1A1A"/>
              </a:solidFill>
            </a:endParaRPr>
          </a:p>
          <a:p>
            <a:pPr indent="-304800" lvl="0" marL="457200" rtl="0" algn="l">
              <a:lnSpc>
                <a:spcPct val="115000"/>
              </a:lnSpc>
              <a:spcBef>
                <a:spcPts val="0"/>
              </a:spcBef>
              <a:spcAft>
                <a:spcPts val="0"/>
              </a:spcAft>
              <a:buClr>
                <a:srgbClr val="1A1A1A"/>
              </a:buClr>
              <a:buSzPts val="1200"/>
              <a:buFont typeface="Arial"/>
              <a:buChar char="●"/>
            </a:pPr>
            <a:r>
              <a:rPr lang="en-GB" sz="1200">
                <a:solidFill>
                  <a:srgbClr val="1A1A1A"/>
                </a:solidFill>
              </a:rPr>
              <a:t>FVM is actually content addressed data.</a:t>
            </a:r>
            <a:endParaRPr sz="1200">
              <a:solidFill>
                <a:srgbClr val="1A1A1A"/>
              </a:solidFill>
            </a:endParaRPr>
          </a:p>
          <a:p>
            <a:pPr indent="-304800" lvl="0" marL="457200" rtl="0" algn="l">
              <a:lnSpc>
                <a:spcPct val="115000"/>
              </a:lnSpc>
              <a:spcBef>
                <a:spcPts val="0"/>
              </a:spcBef>
              <a:spcAft>
                <a:spcPts val="0"/>
              </a:spcAft>
              <a:buClr>
                <a:srgbClr val="1A1A1A"/>
              </a:buClr>
              <a:buSzPts val="1200"/>
              <a:buFont typeface="Arial"/>
              <a:buChar char="●"/>
            </a:pPr>
            <a:r>
              <a:rPr lang="en-GB" sz="1200">
                <a:solidFill>
                  <a:srgbClr val="1A1A1A"/>
                </a:solidFill>
              </a:rPr>
              <a:t>FVM is that it supports foreign addressing. </a:t>
            </a:r>
            <a:endParaRPr sz="1200">
              <a:solidFill>
                <a:srgbClr val="1A1A1A"/>
              </a:solidFill>
            </a:endParaRPr>
          </a:p>
          <a:p>
            <a:pPr indent="-304800" lvl="0" marL="457200" rtl="0" algn="l">
              <a:lnSpc>
                <a:spcPct val="115000"/>
              </a:lnSpc>
              <a:spcBef>
                <a:spcPts val="0"/>
              </a:spcBef>
              <a:spcAft>
                <a:spcPts val="0"/>
              </a:spcAft>
              <a:buClr>
                <a:srgbClr val="1A1A1A"/>
              </a:buClr>
              <a:buSzPts val="1200"/>
              <a:buFont typeface="Arial"/>
              <a:buChar char="●"/>
            </a:pPr>
            <a:r>
              <a:rPr lang="en-GB" sz="1200">
                <a:solidFill>
                  <a:srgbClr val="1A1A1A"/>
                </a:solidFill>
              </a:rPr>
              <a:t>The FVM also performs gas accounting and execution halt by instrument.</a:t>
            </a:r>
            <a:endParaRPr sz="1200">
              <a:solidFill>
                <a:srgbClr val="1A1A1A"/>
              </a:solidFill>
            </a:endParaRPr>
          </a:p>
          <a:p>
            <a:pPr indent="-304800" lvl="0" marL="457200" rtl="0" algn="l">
              <a:lnSpc>
                <a:spcPct val="115000"/>
              </a:lnSpc>
              <a:spcBef>
                <a:spcPts val="0"/>
              </a:spcBef>
              <a:spcAft>
                <a:spcPts val="0"/>
              </a:spcAft>
              <a:buClr>
                <a:srgbClr val="1A1A1A"/>
              </a:buClr>
              <a:buSzPts val="1200"/>
              <a:buFont typeface="Arial"/>
              <a:buChar char="●"/>
            </a:pPr>
            <a:r>
              <a:rPr lang="en-GB" sz="1200">
                <a:solidFill>
                  <a:srgbClr val="1A1A1A"/>
                </a:solidFill>
              </a:rPr>
              <a:t>This is currently just built-in </a:t>
            </a:r>
            <a:r>
              <a:rPr b="1" lang="en-GB" sz="1200">
                <a:solidFill>
                  <a:srgbClr val="1A1A1A"/>
                </a:solidFill>
              </a:rPr>
              <a:t>actors</a:t>
            </a:r>
            <a:r>
              <a:rPr lang="en-GB" sz="1200">
                <a:solidFill>
                  <a:srgbClr val="1A1A1A"/>
                </a:solidFill>
              </a:rPr>
              <a:t>, because the FVM, as it stands in mainnet, is not programmable yet.</a:t>
            </a:r>
            <a:endParaRPr sz="1350">
              <a:solidFill>
                <a:srgbClr val="16161F"/>
              </a:solidFill>
              <a:highlight>
                <a:srgbClr val="F5F6F7"/>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1A1A1A"/>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5146750" y="1739000"/>
            <a:ext cx="3997250" cy="2248450"/>
          </a:xfrm>
          <a:prstGeom prst="rect">
            <a:avLst/>
          </a:prstGeom>
          <a:noFill/>
          <a:ln>
            <a:noFill/>
          </a:ln>
        </p:spPr>
      </p:pic>
      <p:sp>
        <p:nvSpPr>
          <p:cNvPr id="168" name="Google Shape;168;p25"/>
          <p:cNvSpPr txBox="1"/>
          <p:nvPr/>
        </p:nvSpPr>
        <p:spPr>
          <a:xfrm>
            <a:off x="730725" y="785250"/>
            <a:ext cx="7052700" cy="10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600">
                <a:solidFill>
                  <a:srgbClr val="1A1A1A"/>
                </a:solidFill>
                <a:latin typeface="Raleway"/>
                <a:ea typeface="Raleway"/>
                <a:cs typeface="Raleway"/>
                <a:sym typeface="Raleway"/>
              </a:rPr>
              <a:t>The next step: Meet Wallaby</a:t>
            </a:r>
            <a:endParaRPr b="1" sz="2600">
              <a:solidFill>
                <a:srgbClr val="1A1A1A"/>
              </a:solidFill>
              <a:latin typeface="Raleway"/>
              <a:ea typeface="Raleway"/>
              <a:cs typeface="Raleway"/>
              <a:sym typeface="Raleway"/>
            </a:endParaRPr>
          </a:p>
        </p:txBody>
      </p:sp>
      <p:sp>
        <p:nvSpPr>
          <p:cNvPr id="169" name="Google Shape;169;p25"/>
          <p:cNvSpPr txBox="1"/>
          <p:nvPr/>
        </p:nvSpPr>
        <p:spPr>
          <a:xfrm>
            <a:off x="721225" y="1900725"/>
            <a:ext cx="4052700" cy="20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1A1A1A"/>
                </a:solidFill>
              </a:rPr>
              <a:t>Wallaby is our bleeding edge testnet.</a:t>
            </a:r>
            <a:endParaRPr b="1" sz="1200">
              <a:solidFill>
                <a:srgbClr val="1A1A1A"/>
              </a:solidFill>
            </a:endParaRPr>
          </a:p>
          <a:p>
            <a:pPr indent="0" lvl="0" marL="0" rtl="0" algn="l">
              <a:lnSpc>
                <a:spcPct val="115000"/>
              </a:lnSpc>
              <a:spcBef>
                <a:spcPts val="0"/>
              </a:spcBef>
              <a:spcAft>
                <a:spcPts val="0"/>
              </a:spcAft>
              <a:buNone/>
            </a:pPr>
            <a:r>
              <a:rPr b="1" lang="en-GB" sz="1200">
                <a:solidFill>
                  <a:srgbClr val="1A1A1A"/>
                </a:solidFill>
              </a:rPr>
              <a:t>Functions</a:t>
            </a:r>
            <a:r>
              <a:rPr lang="en-GB" sz="1200">
                <a:solidFill>
                  <a:srgbClr val="1A1A1A"/>
                </a:solidFill>
              </a:rPr>
              <a:t>: </a:t>
            </a:r>
            <a:endParaRPr sz="1200">
              <a:solidFill>
                <a:srgbClr val="1A1A1A"/>
              </a:solidFill>
            </a:endParaRPr>
          </a:p>
          <a:p>
            <a:pPr indent="0" lvl="0" marL="0" rtl="0" algn="l">
              <a:lnSpc>
                <a:spcPct val="115000"/>
              </a:lnSpc>
              <a:spcBef>
                <a:spcPts val="0"/>
              </a:spcBef>
              <a:spcAft>
                <a:spcPts val="0"/>
              </a:spcAft>
              <a:buNone/>
            </a:pPr>
            <a:r>
              <a:rPr lang="en-GB" sz="1200">
                <a:solidFill>
                  <a:srgbClr val="1A1A1A"/>
                </a:solidFill>
              </a:rPr>
              <a:t>delivering data to Wallaby every week</a:t>
            </a:r>
            <a:endParaRPr sz="1200">
              <a:solidFill>
                <a:srgbClr val="1A1A1A"/>
              </a:solidFill>
            </a:endParaRPr>
          </a:p>
          <a:p>
            <a:pPr indent="0" lvl="0" marL="0" rtl="0" algn="l">
              <a:lnSpc>
                <a:spcPct val="115000"/>
              </a:lnSpc>
              <a:spcBef>
                <a:spcPts val="0"/>
              </a:spcBef>
              <a:spcAft>
                <a:spcPts val="0"/>
              </a:spcAft>
              <a:buNone/>
            </a:pPr>
            <a:r>
              <a:rPr lang="en-GB" sz="1200">
                <a:solidFill>
                  <a:srgbClr val="1A1A1A"/>
                </a:solidFill>
              </a:rPr>
              <a:t>having a hosted RPC endpoint faucet and a wallet</a:t>
            </a:r>
            <a:endParaRPr sz="1200">
              <a:solidFill>
                <a:srgbClr val="1A1A1A"/>
              </a:solidFill>
            </a:endParaRPr>
          </a:p>
          <a:p>
            <a:pPr indent="0" lvl="0" marL="0" rtl="0" algn="l">
              <a:lnSpc>
                <a:spcPct val="115000"/>
              </a:lnSpc>
              <a:spcBef>
                <a:spcPts val="0"/>
              </a:spcBef>
              <a:spcAft>
                <a:spcPts val="0"/>
              </a:spcAft>
              <a:buNone/>
            </a:pPr>
            <a:r>
              <a:rPr lang="en-GB" sz="1200">
                <a:solidFill>
                  <a:srgbClr val="1A1A1A"/>
                </a:solidFill>
              </a:rPr>
              <a:t>supporting the Ethereum JSON-RPC API</a:t>
            </a:r>
            <a:endParaRPr sz="1350">
              <a:solidFill>
                <a:srgbClr val="16161F"/>
              </a:solidFill>
              <a:highlight>
                <a:srgbClr val="F5F6F7"/>
              </a:highlight>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6"/>
          <p:cNvPicPr preferRelativeResize="0"/>
          <p:nvPr/>
        </p:nvPicPr>
        <p:blipFill>
          <a:blip r:embed="rId3">
            <a:alphaModFix/>
          </a:blip>
          <a:stretch>
            <a:fillRect/>
          </a:stretch>
        </p:blipFill>
        <p:spPr>
          <a:xfrm>
            <a:off x="5146721" y="1742075"/>
            <a:ext cx="3997280" cy="2248450"/>
          </a:xfrm>
          <a:prstGeom prst="rect">
            <a:avLst/>
          </a:prstGeom>
          <a:noFill/>
          <a:ln>
            <a:noFill/>
          </a:ln>
        </p:spPr>
      </p:pic>
      <p:sp>
        <p:nvSpPr>
          <p:cNvPr id="175" name="Google Shape;175;p26"/>
          <p:cNvSpPr txBox="1"/>
          <p:nvPr/>
        </p:nvSpPr>
        <p:spPr>
          <a:xfrm>
            <a:off x="730725" y="785250"/>
            <a:ext cx="7052700" cy="10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600">
                <a:solidFill>
                  <a:srgbClr val="1A1A1A"/>
                </a:solidFill>
                <a:latin typeface="Raleway"/>
                <a:ea typeface="Raleway"/>
                <a:cs typeface="Raleway"/>
                <a:sym typeface="Raleway"/>
              </a:rPr>
              <a:t>A closer look at various tools and the development experience</a:t>
            </a:r>
            <a:endParaRPr b="1" sz="2600">
              <a:solidFill>
                <a:srgbClr val="1A1A1A"/>
              </a:solidFill>
              <a:latin typeface="Raleway"/>
              <a:ea typeface="Raleway"/>
              <a:cs typeface="Raleway"/>
              <a:sym typeface="Raleway"/>
            </a:endParaRPr>
          </a:p>
        </p:txBody>
      </p:sp>
      <p:sp>
        <p:nvSpPr>
          <p:cNvPr id="176" name="Google Shape;176;p26"/>
          <p:cNvSpPr txBox="1"/>
          <p:nvPr/>
        </p:nvSpPr>
        <p:spPr>
          <a:xfrm>
            <a:off x="721225" y="1900725"/>
            <a:ext cx="3893400" cy="20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1A1A1A"/>
                </a:solidFill>
              </a:rPr>
              <a:t>The current development experience looks like with some of these tools.</a:t>
            </a:r>
            <a:endParaRPr b="1" sz="1200">
              <a:solidFill>
                <a:srgbClr val="1A1A1A"/>
              </a:solidFill>
            </a:endParaRPr>
          </a:p>
          <a:p>
            <a:pPr indent="-304800" lvl="0" marL="457200" rtl="0" algn="l">
              <a:lnSpc>
                <a:spcPct val="115000"/>
              </a:lnSpc>
              <a:spcBef>
                <a:spcPts val="0"/>
              </a:spcBef>
              <a:spcAft>
                <a:spcPts val="0"/>
              </a:spcAft>
              <a:buClr>
                <a:srgbClr val="1A1A1A"/>
              </a:buClr>
              <a:buSzPts val="1200"/>
              <a:buFont typeface="Arial"/>
              <a:buChar char="●"/>
            </a:pPr>
            <a:r>
              <a:rPr b="1" lang="en-GB" sz="1200">
                <a:solidFill>
                  <a:srgbClr val="1A1A1A"/>
                </a:solidFill>
              </a:rPr>
              <a:t>Metamask</a:t>
            </a:r>
            <a:endParaRPr b="1" sz="1200">
              <a:solidFill>
                <a:srgbClr val="1A1A1A"/>
              </a:solidFill>
            </a:endParaRPr>
          </a:p>
          <a:p>
            <a:pPr indent="-304800" lvl="0" marL="457200" rtl="0" algn="l">
              <a:lnSpc>
                <a:spcPct val="115000"/>
              </a:lnSpc>
              <a:spcBef>
                <a:spcPts val="0"/>
              </a:spcBef>
              <a:spcAft>
                <a:spcPts val="0"/>
              </a:spcAft>
              <a:buClr>
                <a:srgbClr val="1A1A1A"/>
              </a:buClr>
              <a:buSzPts val="1200"/>
              <a:buFont typeface="Arial"/>
              <a:buChar char="●"/>
            </a:pPr>
            <a:r>
              <a:rPr b="1" lang="en-GB" sz="1200">
                <a:solidFill>
                  <a:srgbClr val="1A1A1A"/>
                </a:solidFill>
              </a:rPr>
              <a:t>Remix</a:t>
            </a:r>
            <a:endParaRPr b="1" sz="1200">
              <a:solidFill>
                <a:srgbClr val="1A1A1A"/>
              </a:solidFill>
            </a:endParaRPr>
          </a:p>
          <a:p>
            <a:pPr indent="-304800" lvl="0" marL="457200" rtl="0" algn="l">
              <a:lnSpc>
                <a:spcPct val="115000"/>
              </a:lnSpc>
              <a:spcBef>
                <a:spcPts val="0"/>
              </a:spcBef>
              <a:spcAft>
                <a:spcPts val="0"/>
              </a:spcAft>
              <a:buClr>
                <a:srgbClr val="1A1A1A"/>
              </a:buClr>
              <a:buSzPts val="1200"/>
              <a:buFont typeface="Arial"/>
              <a:buChar char="●"/>
            </a:pPr>
            <a:r>
              <a:rPr b="1" lang="en-GB" sz="1200">
                <a:solidFill>
                  <a:srgbClr val="1A1A1A"/>
                </a:solidFill>
              </a:rPr>
              <a:t>Hardhat</a:t>
            </a:r>
            <a:endParaRPr b="1" sz="1200">
              <a:solidFill>
                <a:srgbClr val="1A1A1A"/>
              </a:solidFill>
            </a:endParaRPr>
          </a:p>
          <a:p>
            <a:pPr indent="-304800" lvl="0" marL="457200" rtl="0" algn="l">
              <a:lnSpc>
                <a:spcPct val="115000"/>
              </a:lnSpc>
              <a:spcBef>
                <a:spcPts val="0"/>
              </a:spcBef>
              <a:spcAft>
                <a:spcPts val="0"/>
              </a:spcAft>
              <a:buClr>
                <a:srgbClr val="1A1A1A"/>
              </a:buClr>
              <a:buSzPts val="1200"/>
              <a:buFont typeface="Arial"/>
              <a:buChar char="●"/>
            </a:pPr>
            <a:r>
              <a:rPr b="1" lang="en-GB" sz="1200">
                <a:solidFill>
                  <a:srgbClr val="1A1A1A"/>
                </a:solidFill>
              </a:rPr>
              <a:t>Solidity(Filecoin.sol)</a:t>
            </a:r>
            <a:endParaRPr b="1" sz="1200">
              <a:solidFill>
                <a:srgbClr val="1A1A1A"/>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